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9" r:id="rId3"/>
    <p:sldId id="272" r:id="rId4"/>
    <p:sldId id="263" r:id="rId5"/>
    <p:sldId id="264" r:id="rId6"/>
    <p:sldId id="268" r:id="rId7"/>
    <p:sldId id="273" r:id="rId8"/>
    <p:sldId id="274" r:id="rId9"/>
    <p:sldId id="276" r:id="rId10"/>
    <p:sldId id="275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516FC8-6B77-407B-B869-0E135F460370}" v="256" dt="2023-09-19T16:40:56.688"/>
    <p1510:client id="{099FA900-0EBE-4ACC-99BA-4A81DB9AC5AB}" v="89" dt="2023-09-20T17:41:25.721"/>
    <p1510:client id="{0D378F86-EC25-47F2-826F-4110F49F4B4A}" v="2" dt="2023-09-15T16:04:43.526"/>
    <p1510:client id="{0DBB893F-D992-46D7-834D-387CB84C95BA}" v="101" dt="2023-10-02T13:49:50.342"/>
    <p1510:client id="{16E15205-493F-4468-B55A-3833BF20885F}" v="357" dt="2023-09-15T17:28:40.357"/>
    <p1510:client id="{18928BF0-778D-4495-B000-9F8E481A9F48}" v="4" dt="2023-10-02T13:35:53.649"/>
    <p1510:client id="{209A83C4-5684-4096-8A57-9DDD5D54F3D4}" v="58" dt="2023-09-23T14:17:47.835"/>
    <p1510:client id="{B11E9F02-072C-4EF7-A9D8-F1D7F778F256}" v="184" dt="2023-09-24T09:23:54.389"/>
    <p1510:client id="{C73618E7-90B2-4B93-91AF-D9728AE0BF28}" v="1" dt="2023-10-04T11:15:34.792"/>
    <p1510:client id="{DA7E580B-61CB-470C-9245-3ACCF9200137}" v="14" dt="2023-09-20T16:50:18.175"/>
    <p1510:client id="{E3C02CF3-2741-48C5-BD0D-7D25DF7524BF}" v="113" dt="2023-10-08T05:52:22.673"/>
    <p1510:client id="{FDEE5B1E-4F20-4CD5-BD32-1A044C264506}" v="813" dt="2023-09-29T17:50:22.7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CB6A26-C21C-47B2-B57E-7B8DB68C0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EB3370-F9B4-418E-B6C6-36F203EB0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8E12FD-FA68-4869-AD5A-88D019859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6FB48A-A1A5-481D-B163-3E2FD19B6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34A8D0-B26F-40CD-87DE-D490DC546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93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C04253-11A4-48F1-B866-2EB43E020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1AFAFD0-9752-4D5C-B50F-7751BA4B5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71D8E5-0F49-4DA3-8DD6-2B102BFC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C4DB25-C832-4F5D-B4FD-43132C7EF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1D4D05-29C1-4D04-9B64-0D0C9618C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55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2FD01CF-40E2-4A66-8154-0B8BF2111C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380FA44-B448-4D17-AF0B-1B46631B1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FEDF1B-62D9-45DF-B048-029CFBA28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9F137C-D66B-4E9B-AEA2-B501F20B5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5C8883-BA03-4F82-995E-B1B2CB122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988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B66089-87C8-4D0A-A0A7-C538D0E62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B47290-C83C-482D-8608-79B338521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542286-BB11-4E11-8189-3EC88D52A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753D40-FC1B-4EAD-97D8-EEB3A0FC2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566C72-04C9-44BA-8082-C67CA5C51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152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F2ACC1-9884-493F-AB58-9D42055FD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886F02-F49D-48AC-8C81-9E98ED352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9228E4-3911-4D4D-8A98-979514306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3B2A66-6B11-4B4B-9B21-CFE35312F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2726A1-48B5-45CE-B9B3-6FC01236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71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FD568E-BEB0-4C4E-90A2-458E1E3AD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F2842B-D6BE-4D51-88AB-5AD2FF064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5A2DB11-3791-4265-83F5-B13480746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A8E596F-594A-4ED4-A7E7-1DDAE6B1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FF5EC8-0C82-4E63-A0AE-90E4F588F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19C8D11-3DA7-4BBF-B2E8-00647852E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862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9D9F1-564B-4738-932A-3721B000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A776CC-9B26-4862-B615-BD3E8B473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FF4154E-B655-428B-A3A1-2C5F6A708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F3755AC-4F00-4D0D-A169-403AA92CB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F0E29DF-3C52-4A28-BE70-252333C65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3D58FF-908E-417D-835D-6A22C9686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BC24B79-97D4-49F3-A5F5-A15569BA6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D94F716-3CB1-47ED-B7AC-D4046D8D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2489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D4ECA-1DE7-4678-8D2E-099FD224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13D820-F631-427C-BDFB-BA45CB7F7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0829BB9-CB22-4317-8958-E37DB2FD2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BA5D6D6-2FBB-4BB4-8DB1-72C43AC1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0157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3C9682B-2B7F-4595-BCEB-A0883D99A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3993692-B6B3-44D2-8065-1AE541FF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5D1941-9E2E-4C2D-A020-061ADE444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1841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C638B1-15AA-4CB6-9ED9-FB24F2222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136A15-FD17-421F-9EA3-4BE10337B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D5730E-B639-4CCA-8719-30B6853B2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7491B9-2FB4-468F-BF0B-CCD85B446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EC7956-1B94-4017-BBA8-E46A6A2B2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3143CB-793C-4ACB-A768-B45CB0F6A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1073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BDE84E-16DB-4432-B0DA-BA1E355E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1763940-9851-492B-8783-582A91CE98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F545B47-230B-4154-8704-77EA0E8EB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3B4AEBA-A4F4-438C-AC0D-764C4F955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12ED40-C28A-4565-975C-F65A689D2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6E3C8C-8608-4894-95DA-8F28E5BC6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785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87837F-927E-4470-94D0-A60C110E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DF214A-0B1D-40AA-B14C-06FA5FC20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8EA47E-97CE-4FA3-8E80-A2E32F259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BE448-D8A5-42D2-8E25-60ACA0A27EC1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AD05BC-5509-49A8-B992-3554A89AC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2402D7-4524-4E43-AD20-1136F4F97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16EA1-D81D-44F6-9231-E9B294D9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9625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56" descr="Изображение выглядит как графическая вставка, Графика, зарисов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3A7542D-328B-9F05-B290-FF8D7B5E5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38" y="932729"/>
            <a:ext cx="9207909" cy="4579374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6EBCA35-A943-4D39-9223-93FFF10BA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3932971" y="-3173796"/>
            <a:ext cx="629015" cy="62901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A73EEB4-118E-44DC-AEE9-17A560E10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6720905" y="-3837452"/>
            <a:ext cx="877674" cy="8776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9FBFDFE-BADB-4B9E-A23E-F1D32E4D5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8180753" y="-4018202"/>
            <a:ext cx="877674" cy="877674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064D78D-D424-413F-9884-41D809F08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8670590" y="-3850388"/>
            <a:ext cx="629015" cy="62901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3628BCC2-E908-4C04-B050-CDE21F0A4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7207506" y="-4404288"/>
            <a:ext cx="629015" cy="629015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D366AC33-70A9-4D42-8393-B9A8804A7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3277">
            <a:off x="7583660" y="-4810504"/>
            <a:ext cx="629015" cy="629015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F3F1CA9-26CD-4A00-88E8-C52CAFF60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47866">
            <a:off x="3802893" y="-4251888"/>
            <a:ext cx="629015" cy="62901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F0A00D4-0124-424E-A428-D2061D9DA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9753">
            <a:off x="3988909" y="-3955857"/>
            <a:ext cx="629015" cy="629015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E0A96B5C-F1CB-4D61-99E5-8F10C126B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51390">
            <a:off x="1968018" y="-4810504"/>
            <a:ext cx="629015" cy="6290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52D68A-1309-457A-BFAD-812067AEF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0851" y="-658927"/>
            <a:ext cx="629015" cy="6290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1F563D-DF1D-4253-A402-AF798FF55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3941318" y="-865522"/>
            <a:ext cx="629015" cy="6290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0380E0-170E-4FC6-BD94-0B6745FBB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6831889" y="-2758371"/>
            <a:ext cx="629015" cy="6290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EFB671-D7C2-4AA7-A6F7-53D2670AA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916804" y="-1940521"/>
            <a:ext cx="629015" cy="6290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288560-28E2-4C7B-878C-0B0D41E9E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4997013" y="-3316986"/>
            <a:ext cx="629015" cy="6290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36F9C7-5F9D-4BA6-AAB9-C642F6886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8270881" y="-3072879"/>
            <a:ext cx="629015" cy="62901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CADE92-3B6C-4E85-A8EE-15045178F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2132" y="-3678764"/>
            <a:ext cx="877674" cy="8776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E16C6-7F22-4E5B-BAAE-871F6D00C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3280456" y="-3400983"/>
            <a:ext cx="877674" cy="87767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069250-EDCF-467C-8F5A-1965DBA9B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5792371" y="-3471566"/>
            <a:ext cx="877674" cy="8776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AC4185A-538C-434D-B299-39F3775EF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5706305" y="-2165666"/>
            <a:ext cx="877674" cy="8776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FBD16C1-7771-4ACC-AE5C-6FF1AA93A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900000">
            <a:off x="7565096" y="-1908276"/>
            <a:ext cx="629015" cy="62901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401375C-1993-46AD-97C2-C4E76232B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78952">
            <a:off x="6614409" y="-1784296"/>
            <a:ext cx="629015" cy="62901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F09B9F7-1394-47C7-9017-A9AEBC0D0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09753">
            <a:off x="9067013" y="-1737563"/>
            <a:ext cx="629015" cy="6290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B934CFB-EF5E-4169-8642-2E8D154F6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65398">
            <a:off x="9151927" y="-919712"/>
            <a:ext cx="629015" cy="62901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ABC7A28-BE41-4987-BF80-651F4F468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3277">
            <a:off x="7208044" y="-3164586"/>
            <a:ext cx="629015" cy="62901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A1381BF-F1E2-41CE-A8DC-9CFA30962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6715">
            <a:off x="10506005" y="-2052071"/>
            <a:ext cx="629015" cy="62901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F7367C4-9474-4115-B3A8-05E4CB69F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47866">
            <a:off x="3427278" y="-2605971"/>
            <a:ext cx="629015" cy="62901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B13A895-6050-4931-A9A5-586109059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738113">
            <a:off x="1949452" y="-1908276"/>
            <a:ext cx="629015" cy="62901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03B39DB-9CD9-4728-AAC3-80249F32C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617065">
            <a:off x="998766" y="-1784296"/>
            <a:ext cx="629015" cy="62901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FE7A64B-CF66-453C-AF2B-F913BD8EB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3511">
            <a:off x="2525079" y="-588470"/>
            <a:ext cx="629015" cy="62901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6CC4F35-9BB8-42B5-9829-F699D5CB9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51390">
            <a:off x="1592402" y="-3164586"/>
            <a:ext cx="629015" cy="62901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4D131A6-39D8-4E66-A30D-8B5522567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4828">
            <a:off x="4866270" y="-2920479"/>
            <a:ext cx="629015" cy="62901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B0AA568-9063-4059-AA48-1060FA0A1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00000">
            <a:off x="1258037" y="-4025100"/>
            <a:ext cx="629015" cy="62901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FE99453-9A9C-409F-BC55-C61CDF230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78952">
            <a:off x="307350" y="-3901119"/>
            <a:ext cx="629015" cy="62901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8DAF108-1FFB-4ECD-867C-D32F4533D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13277">
            <a:off x="1936352" y="-4774851"/>
            <a:ext cx="629015" cy="62901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09AC7B7-16A1-4EF9-AD79-F5C677053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26715">
            <a:off x="5399226" y="-2397093"/>
            <a:ext cx="629015" cy="629015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84B4486-77AC-45A1-8E95-D87EB272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4314" y="-4213153"/>
            <a:ext cx="629015" cy="629015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F5D0399-C226-4894-A63B-146BFB3D5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257053" y="-4092996"/>
            <a:ext cx="629015" cy="62901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A01B5FD-A09B-44DD-96B5-DBCF6B5D7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5589462" y="-4104936"/>
            <a:ext cx="629015" cy="629015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080831B-7E93-4D37-9B5C-87BCD61D5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1698" y="-4873987"/>
            <a:ext cx="877674" cy="877674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FF96C6D1-7421-434A-A571-CA0B77FEA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4062355" y="-5323182"/>
            <a:ext cx="877674" cy="877674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A6D619EB-39FC-40AA-BFCE-FC71CE346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7096521" y="-5483370"/>
            <a:ext cx="877674" cy="877674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E713189A-C834-424C-A9BE-02E173AE1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167987" y="-5117483"/>
            <a:ext cx="877674" cy="877674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95A7447-36D5-4F2B-A0F1-33A65C945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6319158" y="-5407326"/>
            <a:ext cx="877674" cy="87767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7F7D5D8-4218-41EC-A12F-4EACCEAC0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9591737" y="-5157561"/>
            <a:ext cx="877674" cy="877674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510DC03C-4721-4EA8-908F-0B0175A95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09753">
            <a:off x="9442629" y="-3383480"/>
            <a:ext cx="629015" cy="629015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EF9B202D-D96F-4888-83E5-726F1DE04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6715">
            <a:off x="10881621" y="-3697988"/>
            <a:ext cx="629015" cy="629015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D82A7D6A-082D-4D0B-B260-D9407F581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4828">
            <a:off x="5341680" y="-1505856"/>
            <a:ext cx="629015" cy="629015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70763F82-DD82-440A-B854-AC09C68C9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00000">
            <a:off x="2669020" y="-5164460"/>
            <a:ext cx="629015" cy="629015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03D71E59-7CF4-4803-A2D0-58CC1C47A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78952">
            <a:off x="682965" y="-5547038"/>
            <a:ext cx="629015" cy="629015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7D304F23-10B8-4A2F-8187-DA1402C80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9753">
            <a:off x="5182212" y="-5355596"/>
            <a:ext cx="629015" cy="62901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292AED1-EC3A-407B-8562-A901B9CF9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398">
            <a:off x="3196392" y="-5550862"/>
            <a:ext cx="629015" cy="62901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D0222C5-811B-4A45-A57D-7D05CAF2C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398">
            <a:off x="2820776" y="-3904943"/>
            <a:ext cx="629015" cy="62901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-639058" y="3351482"/>
            <a:ext cx="639058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Заголовок 57">
            <a:extLst>
              <a:ext uri="{FF2B5EF4-FFF2-40B4-BE49-F238E27FC236}">
                <a16:creationId xmlns:a16="http://schemas.microsoft.com/office/drawing/2014/main" id="{C6BFF4AC-7F32-4576-88FD-533AA94AB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5065" y="-4383702"/>
            <a:ext cx="9144000" cy="238760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941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Total Cost </a:t>
            </a:r>
            <a:r>
              <a:rPr lang="ru-RU" sz="32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of</a:t>
            </a:r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</a:t>
            </a:r>
            <a:r>
              <a:rPr lang="ru-RU" sz="32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Ownership</a:t>
            </a:r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(TCO)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11627944" cy="82723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18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Метод, который используется для оценки совокупности затрат. Он был разработан в 80-х годах ХХ века. В основе лежит сравнение 2-х вариантов ИТ-компонентов. При оценке методов TCO учитывают разные издержки:</a:t>
            </a:r>
            <a:endParaRPr lang="ru-RU" sz="1800" dirty="0">
              <a:solidFill>
                <a:srgbClr val="000000"/>
              </a:solidFill>
              <a:latin typeface="Arial"/>
              <a:ea typeface="Calibri" panose="020F0502020204030204"/>
              <a:cs typeface="Calibri" panose="020F0502020204030204"/>
            </a:endParaRP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3268EA-67CF-3D6A-EBA3-AB2EB41B6306}"/>
              </a:ext>
            </a:extLst>
          </p:cNvPr>
          <p:cNvSpPr txBox="1"/>
          <p:nvPr/>
        </p:nvSpPr>
        <p:spPr>
          <a:xfrm>
            <a:off x="945930" y="1883103"/>
            <a:ext cx="5150069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400" b="1" dirty="0">
                <a:latin typeface="Arial"/>
                <a:cs typeface="Arial"/>
              </a:rPr>
              <a:t>К проектным расходам относят:</a:t>
            </a:r>
            <a:endParaRPr lang="ru-RU" sz="1400" i="1">
              <a:latin typeface="Arial"/>
              <a:cs typeface="Arial"/>
            </a:endParaRP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cs typeface="Arial"/>
              </a:rPr>
              <a:t>Компьютерное и серверное оборудование.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cs typeface="Arial"/>
              </a:rPr>
              <a:t>Инсталляцию и интеграцию.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cs typeface="Arial"/>
              </a:rPr>
              <a:t>Оплату услуг субподрядчиков.</a:t>
            </a:r>
          </a:p>
          <a:p>
            <a:r>
              <a:rPr lang="ru-RU" sz="1400" b="1" dirty="0">
                <a:latin typeface="Arial"/>
                <a:ea typeface="Calibri"/>
                <a:cs typeface="Arial"/>
              </a:rPr>
              <a:t>К операционным расходам относят:</a:t>
            </a:r>
            <a:endParaRPr lang="ru-RU" sz="1400" i="1">
              <a:latin typeface="Arial"/>
              <a:ea typeface="Calibri"/>
              <a:cs typeface="Arial"/>
            </a:endParaRP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ea typeface="Calibri"/>
                <a:cs typeface="Arial"/>
              </a:rPr>
              <a:t>Регламентные работы.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ea typeface="Calibri"/>
                <a:cs typeface="Arial"/>
              </a:rPr>
              <a:t>Работа с ошибками, сбоями.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ea typeface="Calibri"/>
                <a:cs typeface="Arial"/>
              </a:rPr>
              <a:t>Модернизацию оборудования.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ea typeface="Calibri"/>
                <a:cs typeface="Arial"/>
              </a:rPr>
              <a:t>Услуги по консультациям, советы, рекомендации.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ea typeface="Calibri"/>
                <a:cs typeface="Arial"/>
              </a:rPr>
              <a:t>Восстановление и резервное копирование.</a:t>
            </a:r>
          </a:p>
          <a:p>
            <a:pPr marL="285750" indent="-285750">
              <a:buFont typeface="Symbol"/>
              <a:buChar char="•"/>
            </a:pPr>
            <a:r>
              <a:rPr lang="ru-RU" sz="1400" dirty="0">
                <a:latin typeface="Arial"/>
                <a:ea typeface="Calibri"/>
                <a:cs typeface="Arial"/>
              </a:rPr>
              <a:t>Внешний аудит.</a:t>
            </a:r>
          </a:p>
        </p:txBody>
      </p:sp>
      <p:pic>
        <p:nvPicPr>
          <p:cNvPr id="2" name="Рисунок 1" descr="Изображение выглядит как текст, круг, снимок экра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D0BAEA78-97E4-4B6B-7A43-54587909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227" y="1488090"/>
            <a:ext cx="4100786" cy="4127062"/>
          </a:xfrm>
          <a:prstGeom prst="ellipse">
            <a:avLst/>
          </a:prstGeom>
        </p:spPr>
      </p:pic>
      <p:pic>
        <p:nvPicPr>
          <p:cNvPr id="6" name="Рисунок 5" descr="Wikipedia Wiki Sticker - Wikipedia Wiki Black Stickers">
            <a:extLst>
              <a:ext uri="{FF2B5EF4-FFF2-40B4-BE49-F238E27FC236}">
                <a16:creationId xmlns:a16="http://schemas.microsoft.com/office/drawing/2014/main" id="{A698ADE8-5774-FC4B-5F0D-814DFBD56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193" y="4152968"/>
            <a:ext cx="2725683" cy="270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5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Системные методы оценки</a:t>
            </a:r>
            <a:endParaRPr lang="ru-RU" sz="3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11627944" cy="83242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18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Достойной альтернативой являются системные методы. В их основе лежит учет разных показателей, что позволяет понять реальную пользу от программы в разных областях деятельности конкретной фирмы. Главные методы:</a:t>
            </a:r>
            <a:endParaRPr lang="ru-RU" sz="1800" dirty="0">
              <a:solidFill>
                <a:srgbClr val="000000"/>
              </a:solidFill>
              <a:latin typeface="Arial"/>
              <a:ea typeface="Calibri" panose="020F0502020204030204"/>
              <a:cs typeface="Calibri" panose="020F0502020204030204"/>
            </a:endParaRP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F0A23B-40F4-5450-3504-A28BCE36F0EA}"/>
              </a:ext>
            </a:extLst>
          </p:cNvPr>
          <p:cNvSpPr txBox="1"/>
          <p:nvPr/>
        </p:nvSpPr>
        <p:spPr>
          <a:xfrm>
            <a:off x="1307629" y="1768592"/>
            <a:ext cx="478837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2000" b="1" err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Balanced</a:t>
            </a: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 </a:t>
            </a:r>
            <a:r>
              <a:rPr lang="ru-RU" sz="2000" b="1" err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Score</a:t>
            </a: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 Card (BSC)</a:t>
            </a:r>
            <a:endParaRPr lang="ru-RU" sz="2000">
              <a:latin typeface="Arial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Performance </a:t>
            </a:r>
            <a:r>
              <a:rPr lang="ru-RU" sz="2000" b="1" err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Reference</a:t>
            </a: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 Model (PRM)</a:t>
            </a:r>
            <a:endParaRPr lang="ru-RU" sz="2000">
              <a:latin typeface="Arial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Business Value </a:t>
            </a:r>
            <a:r>
              <a:rPr lang="ru-RU" sz="2000" b="1" err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of</a:t>
            </a:r>
            <a:r>
              <a:rPr lang="ru-RU" sz="2000" b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 IT (BVIT)</a:t>
            </a:r>
          </a:p>
          <a:p>
            <a:pPr marL="285750" indent="-285750">
              <a:buFont typeface="Arial"/>
              <a:buChar char="•"/>
            </a:pPr>
            <a:r>
              <a:rPr lang="ru-RU" sz="2000" b="1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ITIL </a:t>
            </a:r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Service Strategy</a:t>
            </a:r>
            <a:endParaRPr lang="ru-RU" dirty="0"/>
          </a:p>
          <a:p>
            <a:pPr marL="285750" indent="-285750">
              <a:buFont typeface="Arial"/>
              <a:buChar char="•"/>
            </a:pPr>
            <a:endParaRPr lang="ru-RU" sz="2000" b="1" dirty="0">
              <a:solidFill>
                <a:srgbClr val="2E3A4C"/>
              </a:solidFill>
              <a:latin typeface="Arial"/>
              <a:ea typeface="Calibri" panose="020F0502020204030204"/>
              <a:cs typeface="Arial"/>
            </a:endParaRPr>
          </a:p>
        </p:txBody>
      </p:sp>
      <p:pic>
        <p:nvPicPr>
          <p:cNvPr id="8" name="Рисунок 7" descr="Изображение выглядит как мультфильм, одежда, Человеческое лицо, Вымышленный персонаж&#10;&#10;Автоматически созданное описание">
            <a:extLst>
              <a:ext uri="{FF2B5EF4-FFF2-40B4-BE49-F238E27FC236}">
                <a16:creationId xmlns:a16="http://schemas.microsoft.com/office/drawing/2014/main" id="{8E2CCAF1-C715-D713-66A5-1326A5728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511" y="1869252"/>
            <a:ext cx="4201348" cy="41919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191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4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Balanced</a:t>
            </a:r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</a:t>
            </a:r>
            <a:r>
              <a:rPr lang="ru-RU" sz="24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Score</a:t>
            </a:r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Card (BSC) - </a:t>
            </a:r>
            <a:r>
              <a:rPr lang="ru-RU" sz="24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Сбалансированая</a:t>
            </a:r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система показателей </a:t>
            </a:r>
            <a:endParaRPr lang="ru-RU" sz="28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5593256" cy="337242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400" b="1" dirty="0">
                <a:solidFill>
                  <a:srgbClr val="000000"/>
                </a:solidFill>
                <a:latin typeface="Arial"/>
                <a:ea typeface="Calibri" panose="020F0502020204030204"/>
                <a:cs typeface="Arial"/>
              </a:rPr>
              <a:t>Ориентация на будущее. </a:t>
            </a:r>
          </a:p>
          <a:p>
            <a:r>
              <a:rPr lang="ru-RU" sz="2400" b="1" dirty="0">
                <a:solidFill>
                  <a:srgbClr val="000000"/>
                </a:solidFill>
                <a:latin typeface="Arial"/>
                <a:ea typeface="Calibri" panose="020F0502020204030204"/>
                <a:cs typeface="Arial"/>
              </a:rPr>
              <a:t>Ориентация на потребителя. </a:t>
            </a:r>
          </a:p>
          <a:p>
            <a:r>
              <a:rPr lang="ru-RU" sz="2400" b="1" dirty="0">
                <a:solidFill>
                  <a:srgbClr val="000000"/>
                </a:solidFill>
                <a:latin typeface="Arial"/>
                <a:ea typeface="Calibri" panose="020F0502020204030204"/>
                <a:cs typeface="Arial"/>
              </a:rPr>
              <a:t>Вклад в развитие фирмы. </a:t>
            </a:r>
            <a:endParaRPr lang="ru-RU" sz="2400" b="1">
              <a:latin typeface="Arial"/>
              <a:ea typeface="Calibri"/>
              <a:cs typeface="Calibri"/>
            </a:endParaRPr>
          </a:p>
          <a:p>
            <a:r>
              <a:rPr lang="ru-RU" sz="2400" b="1" dirty="0">
                <a:solidFill>
                  <a:srgbClr val="000000"/>
                </a:solidFill>
                <a:latin typeface="Arial"/>
                <a:ea typeface="Calibri" panose="020F0502020204030204"/>
                <a:cs typeface="Arial"/>
              </a:rPr>
              <a:t>Операционные преимущества. </a:t>
            </a: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2" name="Блок-схема: карточка 1">
            <a:extLst>
              <a:ext uri="{FF2B5EF4-FFF2-40B4-BE49-F238E27FC236}">
                <a16:creationId xmlns:a16="http://schemas.microsoft.com/office/drawing/2014/main" id="{5BDE17DB-5C8C-99A3-CA9E-EEE8CAA7576D}"/>
              </a:ext>
            </a:extLst>
          </p:cNvPr>
          <p:cNvSpPr/>
          <p:nvPr/>
        </p:nvSpPr>
        <p:spPr>
          <a:xfrm>
            <a:off x="6656551" y="2084551"/>
            <a:ext cx="1900619" cy="1296274"/>
          </a:xfrm>
          <a:prstGeom prst="flowChartPunchedCard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Блок-схема: карточка 3">
            <a:extLst>
              <a:ext uri="{FF2B5EF4-FFF2-40B4-BE49-F238E27FC236}">
                <a16:creationId xmlns:a16="http://schemas.microsoft.com/office/drawing/2014/main" id="{47BC5EBD-2AA0-B71A-3139-A709BA4452B6}"/>
              </a:ext>
            </a:extLst>
          </p:cNvPr>
          <p:cNvSpPr/>
          <p:nvPr/>
        </p:nvSpPr>
        <p:spPr>
          <a:xfrm flipH="1">
            <a:off x="8784895" y="2084550"/>
            <a:ext cx="1900621" cy="1296274"/>
          </a:xfrm>
          <a:prstGeom prst="flowChartPunchedCard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Блок-схема: карточка 4">
            <a:extLst>
              <a:ext uri="{FF2B5EF4-FFF2-40B4-BE49-F238E27FC236}">
                <a16:creationId xmlns:a16="http://schemas.microsoft.com/office/drawing/2014/main" id="{0184B7D0-4DAA-E17B-BCFB-94EEE2A42F90}"/>
              </a:ext>
            </a:extLst>
          </p:cNvPr>
          <p:cNvSpPr/>
          <p:nvPr/>
        </p:nvSpPr>
        <p:spPr>
          <a:xfrm flipV="1">
            <a:off x="6656550" y="3696134"/>
            <a:ext cx="1900619" cy="1296277"/>
          </a:xfrm>
          <a:prstGeom prst="flowChartPunchedCard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Блок-схема: карточка 5">
            <a:extLst>
              <a:ext uri="{FF2B5EF4-FFF2-40B4-BE49-F238E27FC236}">
                <a16:creationId xmlns:a16="http://schemas.microsoft.com/office/drawing/2014/main" id="{6E771CB7-1A04-0057-42F6-978AC1100BF4}"/>
              </a:ext>
            </a:extLst>
          </p:cNvPr>
          <p:cNvSpPr/>
          <p:nvPr/>
        </p:nvSpPr>
        <p:spPr>
          <a:xfrm flipH="1" flipV="1">
            <a:off x="8784894" y="3696133"/>
            <a:ext cx="1900621" cy="1296277"/>
          </a:xfrm>
          <a:prstGeom prst="flowChartPunchedCard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A1DE5-C0A1-C90C-6499-7F52A60CAD70}"/>
              </a:ext>
            </a:extLst>
          </p:cNvPr>
          <p:cNvSpPr txBox="1"/>
          <p:nvPr/>
        </p:nvSpPr>
        <p:spPr>
          <a:xfrm>
            <a:off x="6858000" y="2487448"/>
            <a:ext cx="14977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ea typeface="Calibri"/>
                <a:cs typeface="Calibri"/>
              </a:rPr>
              <a:t>Финансы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9F742E-E091-7BBE-4B3B-B7993B82FF2D}"/>
              </a:ext>
            </a:extLst>
          </p:cNvPr>
          <p:cNvSpPr txBox="1"/>
          <p:nvPr/>
        </p:nvSpPr>
        <p:spPr>
          <a:xfrm>
            <a:off x="8986344" y="2487447"/>
            <a:ext cx="14977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ea typeface="Calibri"/>
                <a:cs typeface="Calibri"/>
              </a:rPr>
              <a:t>Образование и рост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58E91D-83B3-95C2-245C-2E4CADEE2008}"/>
              </a:ext>
            </a:extLst>
          </p:cNvPr>
          <p:cNvSpPr txBox="1"/>
          <p:nvPr/>
        </p:nvSpPr>
        <p:spPr>
          <a:xfrm>
            <a:off x="6884275" y="3976413"/>
            <a:ext cx="14977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ea typeface="Calibri"/>
                <a:cs typeface="Calibri"/>
              </a:rPr>
              <a:t>Внутренние процессы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930948-93D6-347B-2426-C69F53BFA2DA}"/>
              </a:ext>
            </a:extLst>
          </p:cNvPr>
          <p:cNvSpPr txBox="1"/>
          <p:nvPr/>
        </p:nvSpPr>
        <p:spPr>
          <a:xfrm>
            <a:off x="8784895" y="4011446"/>
            <a:ext cx="190062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ea typeface="Calibri"/>
                <a:cs typeface="Calibri"/>
              </a:rPr>
              <a:t>Взаимоотношение с клиентами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EEF011C-14F4-DA12-2D6B-9CA1C9259679}"/>
              </a:ext>
            </a:extLst>
          </p:cNvPr>
          <p:cNvSpPr/>
          <p:nvPr/>
        </p:nvSpPr>
        <p:spPr>
          <a:xfrm>
            <a:off x="8092965" y="3170619"/>
            <a:ext cx="1182413" cy="7795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2F9FCC-1309-AD52-96B8-447FDF030E76}"/>
              </a:ext>
            </a:extLst>
          </p:cNvPr>
          <p:cNvSpPr txBox="1"/>
          <p:nvPr/>
        </p:nvSpPr>
        <p:spPr>
          <a:xfrm>
            <a:off x="8233103" y="3442137"/>
            <a:ext cx="9546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1400" dirty="0">
                <a:solidFill>
                  <a:schemeClr val="bg1"/>
                </a:solidFill>
                <a:ea typeface="Calibri"/>
                <a:cs typeface="Calibri"/>
              </a:rPr>
              <a:t>Стратегия</a:t>
            </a:r>
          </a:p>
        </p:txBody>
      </p:sp>
    </p:spTree>
    <p:extLst>
      <p:ext uri="{BB962C8B-B14F-4D97-AF65-F5344CB8AC3E}">
        <p14:creationId xmlns:p14="http://schemas.microsoft.com/office/powerpoint/2010/main" val="149674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  <p:bldP spid="2" grpId="0" animBg="1"/>
      <p:bldP spid="4" grpId="0" animBg="1"/>
      <p:bldP spid="5" grpId="0" animBg="1"/>
      <p:bldP spid="6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Performance </a:t>
            </a:r>
            <a:r>
              <a:rPr lang="ru-RU" sz="24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Reference</a:t>
            </a:r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Model (PRM)</a:t>
            </a:r>
            <a:endParaRPr lang="ru-RU" sz="24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15" name="Объект 14" descr="Изображение выглядит как текст, снимок экрана, Шриф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839A1959-95E2-2679-8369-707800821D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191" t="7943" r="7023" b="5594"/>
          <a:stretch/>
        </p:blipFill>
        <p:spPr>
          <a:xfrm>
            <a:off x="4788337" y="931617"/>
            <a:ext cx="7406740" cy="5469689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A01E66-D2EF-60D7-581D-B9C0657A6828}"/>
              </a:ext>
            </a:extLst>
          </p:cNvPr>
          <p:cNvSpPr txBox="1"/>
          <p:nvPr/>
        </p:nvSpPr>
        <p:spPr>
          <a:xfrm>
            <a:off x="289034" y="928414"/>
            <a:ext cx="467710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2000" b="1" dirty="0">
                <a:latin typeface="Arial"/>
                <a:cs typeface="Arial"/>
              </a:rPr>
              <a:t>Повышают объем выполняемых транзакций.</a:t>
            </a:r>
            <a:endParaRPr lang="ru-RU" sz="2000" b="1"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2000" b="1" dirty="0">
                <a:latin typeface="Arial"/>
                <a:cs typeface="Arial"/>
              </a:rPr>
              <a:t>Добиваются улучшения результата с учетом главной миссии фирмы.</a:t>
            </a:r>
            <a:endParaRPr lang="ru-RU" sz="2000" b="1"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2000" b="1" dirty="0">
                <a:latin typeface="Arial"/>
                <a:cs typeface="Arial"/>
              </a:rPr>
              <a:t>Расширяют практические возможности.</a:t>
            </a:r>
            <a:endParaRPr lang="ru-RU" sz="2000" b="1"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2000" b="1" dirty="0">
                <a:latin typeface="Arial"/>
                <a:cs typeface="Arial"/>
              </a:rPr>
              <a:t>Улучшают экономическую эффективность.</a:t>
            </a:r>
            <a:endParaRPr lang="ru-RU" sz="2000" b="1" dirty="0"/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13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Business Value </a:t>
            </a:r>
            <a:r>
              <a:rPr lang="ru-RU" sz="20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of</a:t>
            </a:r>
            <a:r>
              <a:rPr lang="ru-RU" sz="20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IT (BVIT)-Бизнес модель с высокой добавленной стоимостью </a:t>
            </a:r>
            <a:endParaRPr lang="ru-RU" sz="28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4C0BE73E-9C15-23F9-DA69-48FAF9D5C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2683" y="923488"/>
            <a:ext cx="5453117" cy="41323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b="1" dirty="0">
                <a:latin typeface="Arial"/>
                <a:cs typeface="Arial"/>
              </a:rPr>
              <a:t>Точная окупаемость. </a:t>
            </a:r>
            <a:endParaRPr lang="ru-RU" sz="2400" b="1">
              <a:latin typeface="Arial"/>
              <a:ea typeface="Calibri"/>
              <a:cs typeface="Calibri"/>
            </a:endParaRPr>
          </a:p>
          <a:p>
            <a:r>
              <a:rPr lang="ru-RU" sz="2400" b="1" dirty="0">
                <a:latin typeface="Arial"/>
                <a:cs typeface="Arial"/>
              </a:rPr>
              <a:t>Стратегическое согласование. </a:t>
            </a:r>
            <a:endParaRPr lang="ru-RU" sz="2400" b="1">
              <a:latin typeface="Arial"/>
              <a:ea typeface="Calibri"/>
              <a:cs typeface="Calibri"/>
            </a:endParaRPr>
          </a:p>
          <a:p>
            <a:r>
              <a:rPr lang="ru-RU" sz="2400" b="1" dirty="0">
                <a:latin typeface="Arial"/>
                <a:cs typeface="Arial"/>
              </a:rPr>
              <a:t>Степень воздействия на бизнес-процессы в фирме. </a:t>
            </a:r>
            <a:endParaRPr lang="ru-RU" sz="2400" b="1">
              <a:latin typeface="Arial"/>
              <a:ea typeface="Calibri"/>
              <a:cs typeface="Calibri"/>
            </a:endParaRPr>
          </a:p>
          <a:p>
            <a:r>
              <a:rPr lang="ru-RU" sz="2400" b="1" dirty="0">
                <a:latin typeface="Arial"/>
                <a:cs typeface="Arial"/>
              </a:rPr>
              <a:t>Изменения архитектуры фирмы. </a:t>
            </a:r>
            <a:endParaRPr lang="ru-RU" sz="2400" b="1">
              <a:latin typeface="Arial"/>
              <a:ea typeface="Calibri"/>
              <a:cs typeface="Calibri"/>
            </a:endParaRPr>
          </a:p>
          <a:p>
            <a:r>
              <a:rPr lang="ru-RU" sz="2400" b="1" dirty="0">
                <a:latin typeface="Arial"/>
                <a:cs typeface="Arial"/>
              </a:rPr>
              <a:t>Анализ потенциальных рисков. </a:t>
            </a:r>
            <a:endParaRPr lang="ru-RU" sz="2400" b="1">
              <a:latin typeface="Arial"/>
              <a:ea typeface="Calibri"/>
              <a:cs typeface="Arial"/>
            </a:endParaRPr>
          </a:p>
          <a:p>
            <a:pPr marL="0" indent="0">
              <a:buNone/>
            </a:pPr>
            <a:endParaRPr lang="ru-RU" sz="1600" dirty="0">
              <a:latin typeface="Arial"/>
              <a:ea typeface="Calibri"/>
              <a:cs typeface="Arial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F28E24FC-3868-F4ED-DDD0-4E299C46BD4B}"/>
              </a:ext>
            </a:extLst>
          </p:cNvPr>
          <p:cNvSpPr/>
          <p:nvPr/>
        </p:nvSpPr>
        <p:spPr>
          <a:xfrm>
            <a:off x="6095999" y="1024759"/>
            <a:ext cx="2592551" cy="1077309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Определить быстрорастущие, долгосрочные рынки</a:t>
            </a:r>
            <a:endParaRPr lang="ru-RU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4FAA3F3-A101-DC78-1E1B-A3A942364E86}"/>
              </a:ext>
            </a:extLst>
          </p:cNvPr>
          <p:cNvSpPr/>
          <p:nvPr/>
        </p:nvSpPr>
        <p:spPr>
          <a:xfrm>
            <a:off x="9047653" y="1024758"/>
            <a:ext cx="2592551" cy="107730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Ориентируйтесь на наиболее быстро растущие ниши этих рынков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4226349-E544-2ABA-A016-CACD55A0FB8D}"/>
              </a:ext>
            </a:extLst>
          </p:cNvPr>
          <p:cNvSpPr/>
          <p:nvPr/>
        </p:nvSpPr>
        <p:spPr>
          <a:xfrm>
            <a:off x="6095997" y="2452412"/>
            <a:ext cx="2592551" cy="107730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Расширяйтесь за счет инновационных продуктов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037E1FFC-A8D8-D1D5-5805-3EA73D80DE74}"/>
              </a:ext>
            </a:extLst>
          </p:cNvPr>
          <p:cNvSpPr/>
          <p:nvPr/>
        </p:nvSpPr>
        <p:spPr>
          <a:xfrm>
            <a:off x="9047651" y="2452411"/>
            <a:ext cx="2592551" cy="10773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Добавьте синергетические приобретения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1F8B7DF9-1A50-8777-7FE3-6001AC61EDE9}"/>
              </a:ext>
            </a:extLst>
          </p:cNvPr>
          <p:cNvSpPr/>
          <p:nvPr/>
        </p:nvSpPr>
        <p:spPr>
          <a:xfrm>
            <a:off x="7637512" y="3880065"/>
            <a:ext cx="2592551" cy="107730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dirty="0">
                <a:ea typeface="Calibri"/>
                <a:cs typeface="Calibri"/>
              </a:rPr>
              <a:t>Обеспечивать финансовую дисциплину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3C29CA9-5DF9-B709-9B5F-C324A8D3D851}"/>
              </a:ext>
            </a:extLst>
          </p:cNvPr>
          <p:cNvCxnSpPr/>
          <p:nvPr/>
        </p:nvCxnSpPr>
        <p:spPr>
          <a:xfrm>
            <a:off x="8686799" y="1552904"/>
            <a:ext cx="362607" cy="3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AEE0E337-9DB4-FD67-C7D4-7EF84D5B4493}"/>
              </a:ext>
            </a:extLst>
          </p:cNvPr>
          <p:cNvCxnSpPr>
            <a:cxnSpLocks/>
          </p:cNvCxnSpPr>
          <p:nvPr/>
        </p:nvCxnSpPr>
        <p:spPr>
          <a:xfrm>
            <a:off x="8686798" y="2989317"/>
            <a:ext cx="362607" cy="3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D1B61A20-1A41-D7FB-3DC5-39622740FAE3}"/>
              </a:ext>
            </a:extLst>
          </p:cNvPr>
          <p:cNvCxnSpPr>
            <a:cxnSpLocks/>
          </p:cNvCxnSpPr>
          <p:nvPr/>
        </p:nvCxnSpPr>
        <p:spPr>
          <a:xfrm flipH="1">
            <a:off x="7385266" y="2025868"/>
            <a:ext cx="1704427" cy="43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3CD77-F8C1-1948-669C-0E1B152D3B6D}"/>
              </a:ext>
            </a:extLst>
          </p:cNvPr>
          <p:cNvCxnSpPr>
            <a:cxnSpLocks/>
          </p:cNvCxnSpPr>
          <p:nvPr/>
        </p:nvCxnSpPr>
        <p:spPr>
          <a:xfrm flipH="1">
            <a:off x="8865471" y="3532349"/>
            <a:ext cx="1441668" cy="353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9F70DC9-1562-5985-4873-FFDF9472C1A2}"/>
              </a:ext>
            </a:extLst>
          </p:cNvPr>
          <p:cNvCxnSpPr/>
          <p:nvPr/>
        </p:nvCxnSpPr>
        <p:spPr>
          <a:xfrm>
            <a:off x="5857219" y="4355113"/>
            <a:ext cx="1781502" cy="1226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AA73702F-55FF-00FE-6E74-1ED9513D0024}"/>
              </a:ext>
            </a:extLst>
          </p:cNvPr>
          <p:cNvCxnSpPr>
            <a:cxnSpLocks/>
          </p:cNvCxnSpPr>
          <p:nvPr/>
        </p:nvCxnSpPr>
        <p:spPr>
          <a:xfrm flipH="1" flipV="1">
            <a:off x="5773134" y="1459514"/>
            <a:ext cx="79475" cy="290481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404BE8F6-D4BC-F676-E7B9-B90A846AFBEA}"/>
              </a:ext>
            </a:extLst>
          </p:cNvPr>
          <p:cNvCxnSpPr/>
          <p:nvPr/>
        </p:nvCxnSpPr>
        <p:spPr>
          <a:xfrm flipV="1">
            <a:off x="5762066" y="1454525"/>
            <a:ext cx="295835" cy="17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81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ITIL Service Strategy</a:t>
            </a:r>
            <a:endParaRPr lang="ru-RU" sz="32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989B5859-776D-6317-7659-9CAA1219EB75}"/>
              </a:ext>
            </a:extLst>
          </p:cNvPr>
          <p:cNvSpPr/>
          <p:nvPr/>
        </p:nvSpPr>
        <p:spPr>
          <a:xfrm>
            <a:off x="7440706" y="1470211"/>
            <a:ext cx="2061882" cy="8785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Стратегия обслуживания</a:t>
            </a:r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E0ACF460-9CD9-BFBD-817B-806C9D866415}"/>
              </a:ext>
            </a:extLst>
          </p:cNvPr>
          <p:cNvSpPr/>
          <p:nvPr/>
        </p:nvSpPr>
        <p:spPr>
          <a:xfrm>
            <a:off x="9654988" y="2070846"/>
            <a:ext cx="2061882" cy="87854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Дизайн сервиса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C6760AF-87B3-A2E2-41A6-FA363DD58C1F}"/>
              </a:ext>
            </a:extLst>
          </p:cNvPr>
          <p:cNvSpPr/>
          <p:nvPr/>
        </p:nvSpPr>
        <p:spPr>
          <a:xfrm>
            <a:off x="8624046" y="3397622"/>
            <a:ext cx="2061882" cy="87854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latin typeface="Arial"/>
                <a:ea typeface="Calibri"/>
                <a:cs typeface="Arial"/>
              </a:rPr>
              <a:t>Переход на обслуживание</a:t>
            </a:r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6D44B36-D73D-D76B-A1F9-E9CC99C61A33}"/>
              </a:ext>
            </a:extLst>
          </p:cNvPr>
          <p:cNvSpPr/>
          <p:nvPr/>
        </p:nvSpPr>
        <p:spPr>
          <a:xfrm>
            <a:off x="6095998" y="3397622"/>
            <a:ext cx="2061882" cy="87854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Операция сервиса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F606310B-413D-DB99-F945-7A171205FC56}"/>
              </a:ext>
            </a:extLst>
          </p:cNvPr>
          <p:cNvSpPr/>
          <p:nvPr/>
        </p:nvSpPr>
        <p:spPr>
          <a:xfrm>
            <a:off x="5226422" y="2070845"/>
            <a:ext cx="2061882" cy="87854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600" dirty="0">
                <a:latin typeface="Arial"/>
                <a:ea typeface="Calibri"/>
                <a:cs typeface="Arial"/>
              </a:rPr>
              <a:t>Непрерывное техническое обслуживание</a:t>
            </a:r>
            <a:endParaRPr lang="ru-RU" sz="16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71DD946-27AA-FA50-C504-A12220E3A8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989" y="929155"/>
            <a:ext cx="5199530" cy="3885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3200" b="1" dirty="0">
                <a:latin typeface="Arial"/>
                <a:cs typeface="Arial"/>
              </a:rPr>
              <a:t>Операционная сфера. </a:t>
            </a:r>
            <a:endParaRPr lang="ru-RU" sz="3200" b="1">
              <a:latin typeface="Arial"/>
              <a:ea typeface="Calibri"/>
              <a:cs typeface="Calibri"/>
            </a:endParaRPr>
          </a:p>
          <a:p>
            <a:r>
              <a:rPr lang="ru-RU" sz="3200" b="1" dirty="0">
                <a:latin typeface="Arial"/>
                <a:cs typeface="Arial"/>
              </a:rPr>
              <a:t>Финансовая сфера. </a:t>
            </a:r>
            <a:endParaRPr lang="ru-RU" sz="3200" b="1">
              <a:latin typeface="Arial"/>
              <a:ea typeface="Calibri"/>
              <a:cs typeface="Calibri"/>
            </a:endParaRPr>
          </a:p>
          <a:p>
            <a:r>
              <a:rPr lang="ru-RU" sz="3200" b="1" dirty="0">
                <a:latin typeface="Arial"/>
                <a:cs typeface="Arial"/>
              </a:rPr>
              <a:t>Промышленная сфера. </a:t>
            </a:r>
            <a:endParaRPr lang="ru-RU" sz="3200" b="1">
              <a:latin typeface="Arial"/>
              <a:ea typeface="Calibri"/>
              <a:cs typeface="Calibri"/>
            </a:endParaRPr>
          </a:p>
          <a:p>
            <a:r>
              <a:rPr lang="ru-RU" sz="3200" b="1" dirty="0">
                <a:latin typeface="Arial"/>
                <a:cs typeface="Arial"/>
              </a:rPr>
              <a:t>Стратегическая сфера.</a:t>
            </a:r>
            <a:r>
              <a:rPr lang="ru-RU" sz="3200" dirty="0">
                <a:latin typeface="Arial"/>
                <a:cs typeface="Arial"/>
              </a:rPr>
              <a:t> </a:t>
            </a:r>
            <a:endParaRPr lang="ru-RU" sz="3200">
              <a:latin typeface="Arial"/>
              <a:ea typeface="Calibri"/>
              <a:cs typeface="Arial"/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09856B9-A8BF-02EF-2021-331C0A8BD4FA}"/>
              </a:ext>
            </a:extLst>
          </p:cNvPr>
          <p:cNvCxnSpPr/>
          <p:nvPr/>
        </p:nvCxnSpPr>
        <p:spPr>
          <a:xfrm>
            <a:off x="9511552" y="1788460"/>
            <a:ext cx="1013013" cy="242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7E9371CE-6777-BFDA-A30C-18DCF20E6666}"/>
              </a:ext>
            </a:extLst>
          </p:cNvPr>
          <p:cNvCxnSpPr>
            <a:cxnSpLocks/>
          </p:cNvCxnSpPr>
          <p:nvPr/>
        </p:nvCxnSpPr>
        <p:spPr>
          <a:xfrm flipH="1">
            <a:off x="9574308" y="2989729"/>
            <a:ext cx="1129549" cy="394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5CF529EA-4119-1CC9-4031-293620F8847A}"/>
              </a:ext>
            </a:extLst>
          </p:cNvPr>
          <p:cNvCxnSpPr>
            <a:cxnSpLocks/>
          </p:cNvCxnSpPr>
          <p:nvPr/>
        </p:nvCxnSpPr>
        <p:spPr>
          <a:xfrm flipH="1">
            <a:off x="8157882" y="3787588"/>
            <a:ext cx="4034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3A7C120C-6A71-E6CE-262D-4237FCEA8E14}"/>
              </a:ext>
            </a:extLst>
          </p:cNvPr>
          <p:cNvCxnSpPr>
            <a:cxnSpLocks/>
          </p:cNvCxnSpPr>
          <p:nvPr/>
        </p:nvCxnSpPr>
        <p:spPr>
          <a:xfrm flipH="1" flipV="1">
            <a:off x="6221506" y="2980765"/>
            <a:ext cx="914399" cy="4213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15E5FAFE-6A9A-A1DC-182F-9ED485E23EBF}"/>
              </a:ext>
            </a:extLst>
          </p:cNvPr>
          <p:cNvCxnSpPr>
            <a:cxnSpLocks/>
          </p:cNvCxnSpPr>
          <p:nvPr/>
        </p:nvCxnSpPr>
        <p:spPr>
          <a:xfrm flipV="1">
            <a:off x="6158752" y="1833284"/>
            <a:ext cx="1272990" cy="251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363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Главные критерии оценки экономической эффективности проекта</a:t>
            </a:r>
            <a:endParaRPr lang="ru-RU" sz="24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1020CF6C-797A-3346-61C1-02E120872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6529" y="947084"/>
            <a:ext cx="11689977" cy="8371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600" dirty="0">
                <a:latin typeface="Arial"/>
                <a:cs typeface="Arial"/>
              </a:rPr>
              <a:t>Под критериями оценки подразумеваются ориентиры, принимаемые за основу в процессе изучения, внедрения проекта. Каждый критерий оценки результативности проекта обладает конкретными особенностями. Для начала рассмотрим группу простых критериев:</a:t>
            </a:r>
            <a:endParaRPr lang="ru-RU" sz="16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997B8-A894-6E3E-11B9-C80E24C2C957}"/>
              </a:ext>
            </a:extLst>
          </p:cNvPr>
          <p:cNvSpPr txBox="1"/>
          <p:nvPr/>
        </p:nvSpPr>
        <p:spPr>
          <a:xfrm>
            <a:off x="445659" y="1786655"/>
            <a:ext cx="537882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 dirty="0">
                <a:latin typeface="Arial"/>
                <a:cs typeface="Arial"/>
              </a:rPr>
              <a:t>1. Простая норма прибыли. </a:t>
            </a:r>
            <a:endParaRPr lang="ru-RU" sz="2400" b="1">
              <a:latin typeface="Arial"/>
              <a:ea typeface="Calibri"/>
              <a:cs typeface="Calibri"/>
            </a:endParaRPr>
          </a:p>
          <a:p>
            <a:r>
              <a:rPr lang="ru-RU" sz="2400" b="1" dirty="0">
                <a:latin typeface="Arial"/>
                <a:cs typeface="Arial"/>
              </a:rPr>
              <a:t>2. Срок окупаемости вложенных денежных средств. </a:t>
            </a:r>
            <a:endParaRPr lang="ru-RU" sz="2400">
              <a:latin typeface="Arial"/>
              <a:ea typeface="Calibri"/>
              <a:cs typeface="Arial"/>
            </a:endParaRPr>
          </a:p>
        </p:txBody>
      </p:sp>
      <p:pic>
        <p:nvPicPr>
          <p:cNvPr id="2" name="Рисунок 1" descr="Изображение выглядит как графическая вставка, кот, Мультфильм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8D583F63-C26A-05DF-EC9D-01402D98F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459" y="1786265"/>
            <a:ext cx="4783082" cy="374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63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Показатели эффективности проекта</a:t>
            </a: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68FD8CE0-947C-DF4F-8DEC-36785585F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2389" y="938120"/>
            <a:ext cx="11636186" cy="7833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600" dirty="0">
                <a:latin typeface="Arial"/>
                <a:cs typeface="Arial"/>
              </a:rPr>
              <a:t>При расчете учитывают также количественные свойства, характеристики. При рассмотрении показателей принимают во внимание экономический уровень, сферу деятельности фирмы и особенности исследуемого IT проекта. Все показатели объединяют в такие группы:</a:t>
            </a:r>
            <a:endParaRPr lang="ru-RU" sz="16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DF9AF-3CA3-B5EA-1B74-D6D420543130}"/>
              </a:ext>
            </a:extLst>
          </p:cNvPr>
          <p:cNvSpPr txBox="1"/>
          <p:nvPr/>
        </p:nvSpPr>
        <p:spPr>
          <a:xfrm>
            <a:off x="654423" y="1721223"/>
            <a:ext cx="544157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b="1" dirty="0">
                <a:latin typeface="Arial"/>
                <a:cs typeface="Arial"/>
              </a:rPr>
              <a:t>1. Определяющие социально-экономические результаты.</a:t>
            </a:r>
            <a:endParaRPr lang="ru-RU" sz="2000" b="1">
              <a:latin typeface="Arial"/>
              <a:ea typeface="Calibri"/>
              <a:cs typeface="Calibri"/>
            </a:endParaRPr>
          </a:p>
          <a:p>
            <a:r>
              <a:rPr lang="ru-RU" sz="2000" b="1" dirty="0">
                <a:latin typeface="Arial"/>
                <a:cs typeface="Arial"/>
              </a:rPr>
              <a:t>2. Отображают коммерческую, финансовую результативность. </a:t>
            </a:r>
            <a:endParaRPr lang="ru-RU" sz="2000" b="1">
              <a:latin typeface="Arial"/>
              <a:ea typeface="Calibri"/>
              <a:cs typeface="Calibri"/>
            </a:endParaRPr>
          </a:p>
          <a:p>
            <a:r>
              <a:rPr lang="ru-RU" sz="2000" b="1" dirty="0">
                <a:latin typeface="Arial"/>
                <a:cs typeface="Arial"/>
              </a:rPr>
              <a:t>3. Отображающие эффективность в плане бюджета.</a:t>
            </a:r>
            <a:r>
              <a:rPr lang="ru-RU" sz="1400" b="1" dirty="0">
                <a:latin typeface="Arial"/>
                <a:cs typeface="Arial"/>
              </a:rPr>
              <a:t> </a:t>
            </a:r>
            <a:endParaRPr lang="ru-RU" sz="1400">
              <a:latin typeface="Arial"/>
              <a:ea typeface="Calibri"/>
              <a:cs typeface="Arial"/>
            </a:endParaRPr>
          </a:p>
        </p:txBody>
      </p:sp>
      <p:pic>
        <p:nvPicPr>
          <p:cNvPr id="8" name="Рисунок 7" descr="Изображение выглядит как электроника, текст, дисплей, Устройство отображения&#10;&#10;Автоматически созданное описание">
            <a:extLst>
              <a:ext uri="{FF2B5EF4-FFF2-40B4-BE49-F238E27FC236}">
                <a16:creationId xmlns:a16="http://schemas.microsoft.com/office/drawing/2014/main" id="{66422ACA-A37B-7CE0-5E58-A5901A7B2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848" y="1910070"/>
            <a:ext cx="5545958" cy="2713792"/>
          </a:xfrm>
          <a:prstGeom prst="rect">
            <a:avLst/>
          </a:prstGeom>
        </p:spPr>
      </p:pic>
      <p:pic>
        <p:nvPicPr>
          <p:cNvPr id="9" name="Рисунок 8" descr="Изображение выглядит как черный, темнота, снимок экрана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2C63AF72-2B4F-B5C5-03E1-0BB45ACED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2594" y="2345279"/>
            <a:ext cx="1702620" cy="144640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24588FB-EE5D-C374-6437-5E459FEBDE5F}"/>
              </a:ext>
            </a:extLst>
          </p:cNvPr>
          <p:cNvSpPr/>
          <p:nvPr/>
        </p:nvSpPr>
        <p:spPr>
          <a:xfrm>
            <a:off x="12191999" y="0"/>
            <a:ext cx="1839685" cy="68579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7D434EF-2D67-847F-189A-4A68A1A6D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700" y="2034711"/>
            <a:ext cx="3518894" cy="194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3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-1739153" y="-1277"/>
            <a:ext cx="1739153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5" name="Объект 4">
            <a:extLst>
              <a:ext uri="{FF2B5EF4-FFF2-40B4-BE49-F238E27FC236}">
                <a16:creationId xmlns:a16="http://schemas.microsoft.com/office/drawing/2014/main" id="{C2A0C927-685B-CDC7-1017-6A13DEDEF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5200" y="1259568"/>
            <a:ext cx="5181600" cy="4351338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7E35921-1E8D-B369-5108-3EA7298ACE15}"/>
              </a:ext>
            </a:extLst>
          </p:cNvPr>
          <p:cNvSpPr/>
          <p:nvPr/>
        </p:nvSpPr>
        <p:spPr>
          <a:xfrm>
            <a:off x="-1" y="0"/>
            <a:ext cx="12191999" cy="68579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158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7E35921-1E8D-B369-5108-3EA7298ACE15}"/>
              </a:ext>
            </a:extLst>
          </p:cNvPr>
          <p:cNvSpPr/>
          <p:nvPr/>
        </p:nvSpPr>
        <p:spPr>
          <a:xfrm>
            <a:off x="-1240972" y="0"/>
            <a:ext cx="1240971" cy="68579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Объект 6" descr="Изображение выглядит как мультфильм, Человеческое лицо, аниме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0028AB28-2402-277E-B4B6-FE65D43ACA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-2969" y="670"/>
            <a:ext cx="12197937" cy="6853299"/>
          </a:xfrm>
        </p:spPr>
      </p:pic>
    </p:spTree>
    <p:extLst>
      <p:ext uri="{BB962C8B-B14F-4D97-AF65-F5344CB8AC3E}">
        <p14:creationId xmlns:p14="http://schemas.microsoft.com/office/powerpoint/2010/main" val="2359724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56" descr="Изображение выглядит как графическая вставка, Графика, зарисов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ABE57D3-9171-9EE5-AC1D-9904C231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35" y="858987"/>
            <a:ext cx="9207909" cy="4579374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6EBCA35-A943-4D39-9223-93FFF10BA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4154196" y="2627237"/>
            <a:ext cx="629015" cy="62901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A73EEB4-118E-44DC-AEE9-17A560E10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8195743" y="2811613"/>
            <a:ext cx="877674" cy="8776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9FBFDFE-BADB-4B9E-A23E-F1D32E4D5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9348334" y="1893444"/>
            <a:ext cx="877674" cy="877674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064D78D-D424-413F-9884-41D809F08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9272816" y="3056773"/>
            <a:ext cx="629015" cy="62901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3628BCC2-E908-4C04-B050-CDE21F0A4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8166151" y="1802324"/>
            <a:ext cx="629015" cy="629015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D366AC33-70A9-4D42-8393-B9A8804A7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3277">
            <a:off x="9648435" y="1101142"/>
            <a:ext cx="629015" cy="629015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F3F1CA9-26CD-4A00-88E8-C52CAFF60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47866">
            <a:off x="2967152" y="1278757"/>
            <a:ext cx="629015" cy="62901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F0A00D4-0124-424E-A428-D2061D9DA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9753">
            <a:off x="3398974" y="2201595"/>
            <a:ext cx="629015" cy="629015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E0A96B5C-F1CB-4D61-99E5-8F10C126B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51390">
            <a:off x="2176953" y="695561"/>
            <a:ext cx="629015" cy="6290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52D68A-1309-457A-BFAD-812067AEF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9174" y="5940976"/>
            <a:ext cx="629015" cy="6290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1F563D-DF1D-4253-A402-AF798FF55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3892156" y="5955607"/>
            <a:ext cx="629015" cy="6290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0380E0-170E-4FC6-BD94-0B6745FBB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7040825" y="2747694"/>
            <a:ext cx="629015" cy="6290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EFB671-D7C2-4AA7-A6F7-53D2670AA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7125739" y="3565544"/>
            <a:ext cx="629015" cy="6290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288560-28E2-4C7B-878C-0B0D41E9E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6754530" y="3049402"/>
            <a:ext cx="629015" cy="6290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36F9C7-5F9D-4BA6-AAB9-C642F6886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9020591" y="5456606"/>
            <a:ext cx="629015" cy="62901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CADE92-3B6C-4E85-A8EE-15045178F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5551" y="4150172"/>
            <a:ext cx="877674" cy="8776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E16C6-7F22-4E5B-BAAE-871F6D00C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2297231" y="2891662"/>
            <a:ext cx="877674" cy="87767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069250-EDCF-467C-8F5A-1965DBA9B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7132016" y="1887015"/>
            <a:ext cx="877674" cy="8776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AC4185A-538C-434D-B299-39F3775EF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5583402" y="4581722"/>
            <a:ext cx="877674" cy="8776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FBD16C1-7771-4ACC-AE5C-6FF1AA93A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900000">
            <a:off x="7036611" y="5564240"/>
            <a:ext cx="629015" cy="62901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401375C-1993-46AD-97C2-C4E76232B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78952">
            <a:off x="6823344" y="3721768"/>
            <a:ext cx="629015" cy="62901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F09B9F7-1394-47C7-9017-A9AEBC0D0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09753">
            <a:off x="9275948" y="3768502"/>
            <a:ext cx="629015" cy="6290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B934CFB-EF5E-4169-8642-2E8D154F6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65398">
            <a:off x="10159733" y="5950578"/>
            <a:ext cx="629015" cy="62901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ABC7A28-BE41-4987-BF80-651F4F468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13277">
            <a:off x="7908593" y="5401769"/>
            <a:ext cx="629015" cy="62901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A1381BF-F1E2-41CE-A8DC-9CFA30962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6715">
            <a:off x="10714940" y="3453994"/>
            <a:ext cx="629015" cy="62901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F7367C4-9474-4115-B3A8-05E4CB69F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47866">
            <a:off x="3132310" y="4964868"/>
            <a:ext cx="629015" cy="62901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B13A895-6050-4931-A9A5-586109059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738113">
            <a:off x="1212033" y="4581014"/>
            <a:ext cx="629015" cy="62901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03B39DB-9CD9-4728-AAC3-80249F32C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617065">
            <a:off x="1207701" y="3721768"/>
            <a:ext cx="629015" cy="62901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FE7A64B-CF66-453C-AF2B-F913BD8EB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3511">
            <a:off x="2094918" y="5630433"/>
            <a:ext cx="629015" cy="62901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6CC4F35-9BB8-42B5-9829-F699D5CB9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751390">
            <a:off x="1297434" y="3128059"/>
            <a:ext cx="629015" cy="62901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4D131A6-39D8-4E66-A30D-8B5522567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4828">
            <a:off x="4583592" y="2966586"/>
            <a:ext cx="629015" cy="62901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B0AA568-9063-4059-AA48-1060FA0A1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00000">
            <a:off x="1466972" y="1480965"/>
            <a:ext cx="629015" cy="62901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FE99453-9A9C-409F-BC55-C61CDF230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78952">
            <a:off x="516285" y="1604945"/>
            <a:ext cx="629015" cy="62901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8DAF108-1FFB-4ECD-867C-D32F4533D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13277">
            <a:off x="2145288" y="731214"/>
            <a:ext cx="629015" cy="62901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09AC7B7-16A1-4EF9-AD79-F5C677053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26715">
            <a:off x="5288614" y="3170423"/>
            <a:ext cx="629015" cy="629015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84B4486-77AC-45A1-8E95-D87EB272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3733" y="1698493"/>
            <a:ext cx="629015" cy="629015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F5D0399-C226-4894-A63B-146BFB3D5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023536" y="2273391"/>
            <a:ext cx="629015" cy="62901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A01B5FD-A09B-44DD-96B5-DBCF6B5D7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5036398" y="2200000"/>
            <a:ext cx="629015" cy="629015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080831B-7E93-4D37-9B5C-87BCD61D5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6730" y="1148271"/>
            <a:ext cx="877674" cy="877674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FF96C6D1-7421-434A-A571-CA0B77FEA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8952">
            <a:off x="4271291" y="182883"/>
            <a:ext cx="877674" cy="877674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A6D619EB-39FC-40AA-BFCE-FC71CE346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09753">
            <a:off x="7305456" y="22695"/>
            <a:ext cx="877674" cy="877674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E713189A-C834-424C-A9BE-02E173AE1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5398">
            <a:off x="6376922" y="388581"/>
            <a:ext cx="877674" cy="877674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95A7447-36D5-4F2B-A0F1-33A65C945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3277">
            <a:off x="6528094" y="98739"/>
            <a:ext cx="877674" cy="87767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7F7D5D8-4218-41EC-A12F-4EACCEAC0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26715">
            <a:off x="10329156" y="852406"/>
            <a:ext cx="877674" cy="877674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510DC03C-4721-4EA8-908F-0B0175A95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09753">
            <a:off x="10278370" y="2626487"/>
            <a:ext cx="629015" cy="629015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EF9B202D-D96F-4888-83E5-726F1DE04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6715">
            <a:off x="11090556" y="1808076"/>
            <a:ext cx="629015" cy="629015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D82A7D6A-082D-4D0B-B260-D9407F581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64828">
            <a:off x="5550616" y="4000209"/>
            <a:ext cx="629015" cy="629015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70763F82-DD82-440A-B854-AC09C68C9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00000">
            <a:off x="2877955" y="341605"/>
            <a:ext cx="629015" cy="629015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03D71E59-7CF4-4803-A2D0-58CC1C47A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78952">
            <a:off x="891901" y="-40973"/>
            <a:ext cx="629015" cy="629015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7D304F23-10B8-4A2F-8187-DA1402C80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09753">
            <a:off x="5391147" y="150469"/>
            <a:ext cx="629015" cy="62901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292AED1-EC3A-407B-8562-A901B9CF9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398">
            <a:off x="3405327" y="-44797"/>
            <a:ext cx="629015" cy="62901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D0222C5-811B-4A45-A57D-7D05CAF2C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398">
            <a:off x="2562679" y="1908379"/>
            <a:ext cx="629015" cy="62901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3742871"/>
            <a:ext cx="12192000" cy="83403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8" name="Заголовок 57">
            <a:extLst>
              <a:ext uri="{FF2B5EF4-FFF2-40B4-BE49-F238E27FC236}">
                <a16:creationId xmlns:a16="http://schemas.microsoft.com/office/drawing/2014/main" id="{C6BFF4AC-7F32-4576-88FD-533AA94AB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0265" y="3784715"/>
            <a:ext cx="9144000" cy="741796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Экономическая оценка</a:t>
            </a:r>
          </a:p>
        </p:txBody>
      </p:sp>
    </p:spTree>
    <p:extLst>
      <p:ext uri="{BB962C8B-B14F-4D97-AF65-F5344CB8AC3E}">
        <p14:creationId xmlns:p14="http://schemas.microsoft.com/office/powerpoint/2010/main" val="2303794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D1BFBF0-2F68-026F-B122-6DEE5B25CE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298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14" y="-1407"/>
            <a:ext cx="10515600" cy="833639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"/>
                <a:cs typeface="Arial"/>
              </a:rPr>
              <a:t>Оценка экономической эффективности </a:t>
            </a:r>
            <a:endParaRPr lang="ru-RU" sz="3600">
              <a:solidFill>
                <a:schemeClr val="bg1"/>
              </a:solidFill>
            </a:endParaRPr>
          </a:p>
        </p:txBody>
      </p:sp>
      <p:pic>
        <p:nvPicPr>
          <p:cNvPr id="2" name="Объект 1" descr="Изображение выглядит как дизайн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3561247-9F3E-74AD-84C6-55B0ED80B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931" y="995219"/>
            <a:ext cx="4260276" cy="5190502"/>
          </a:xfrm>
        </p:spPr>
      </p:pic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4" name="Рисунок 3" descr="Изображение выглядит как кот, графическая вставка, иллюстрация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51144AE0-EFCC-B0C1-0418-2677BC697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159" y="991204"/>
            <a:ext cx="6264165" cy="586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35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14" y="-1407"/>
            <a:ext cx="10515600" cy="833639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"/>
                <a:cs typeface="Arial"/>
              </a:rPr>
              <a:t>Оценка экономической эффективности </a:t>
            </a:r>
            <a:endParaRPr lang="ru-RU" sz="3600">
              <a:solidFill>
                <a:schemeClr val="bg1"/>
              </a:solidFill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986461"/>
            <a:ext cx="11460864" cy="51905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ea typeface="+mn-lt"/>
                <a:cs typeface="+mn-lt"/>
              </a:rPr>
              <a:t>Это размер доходов, которые генерируются всеми бизнес-процессами в компании минус расходы, необходимые для их достижения.</a:t>
            </a:r>
            <a:endParaRPr lang="ru-RU" sz="2000">
              <a:cs typeface="Calibri" panose="020F0502020204030204"/>
            </a:endParaRPr>
          </a:p>
          <a:p>
            <a:r>
              <a:rPr lang="ru-RU" sz="2000" dirty="0">
                <a:ea typeface="+mn-lt"/>
                <a:cs typeface="+mn-lt"/>
              </a:rPr>
              <a:t>Оценка экономической эффективности предприятия изучает фундаментальные критерии деятельности организаций. Чем более объективной будет оценка, тем больше будет путей поступления инвестиций, а их целесообразность будет обоснованной. Также это дает характеристику всему менеджменту компании, формируют его авторитет и имидж.</a:t>
            </a:r>
            <a:endParaRPr lang="ru-RU" sz="2000" dirty="0"/>
          </a:p>
        </p:txBody>
      </p:sp>
      <p:pic>
        <p:nvPicPr>
          <p:cNvPr id="60" name="Рисунок 59" descr="Изображение выглядит как снимок экрана, дизайн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BC815F3C-9AB7-ED52-09B0-A466209A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45" y="3065559"/>
            <a:ext cx="5463250" cy="3356906"/>
          </a:xfrm>
          <a:prstGeom prst="rect">
            <a:avLst/>
          </a:prstGeom>
        </p:spPr>
      </p:pic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7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14" y="-1407"/>
            <a:ext cx="10515600" cy="833639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"/>
                <a:cs typeface="Arial"/>
              </a:rPr>
              <a:t>Оценка экономической эффективности </a:t>
            </a:r>
            <a:endParaRPr lang="ru-RU" sz="3600">
              <a:solidFill>
                <a:schemeClr val="bg1"/>
              </a:solidFill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986461"/>
            <a:ext cx="5303554" cy="51905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latin typeface="Arial"/>
                <a:ea typeface="+mn-lt"/>
                <a:cs typeface="Arial"/>
              </a:rPr>
              <a:t>Оценка экономической эффективности информационных систем (ИС) является важным этапом в процессе разработки и внедрения проекта.</a:t>
            </a:r>
            <a:endParaRPr lang="ru-RU" sz="2400" dirty="0">
              <a:latin typeface="Arial"/>
              <a:cs typeface="Arial"/>
            </a:endParaRPr>
          </a:p>
        </p:txBody>
      </p:sp>
      <p:pic>
        <p:nvPicPr>
          <p:cNvPr id="2" name="Рисунок 1" descr="Изображение выглядит как обувь, одежда, человек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5A0FD578-E303-CCC0-7F49-00AEC2833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194" y="982772"/>
            <a:ext cx="5537199" cy="4375698"/>
          </a:xfrm>
          <a:prstGeom prst="rect">
            <a:avLst/>
          </a:prstGeom>
        </p:spPr>
      </p:pic>
      <p:pic>
        <p:nvPicPr>
          <p:cNvPr id="5" name="Рисунок 4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0149CB77-52E1-0E38-6CA1-511E8F455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50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14" y="-1407"/>
            <a:ext cx="10515600" cy="833639"/>
          </a:xfrm>
        </p:spPr>
        <p:txBody>
          <a:bodyPr>
            <a:no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Arial"/>
                <a:cs typeface="Arial"/>
              </a:rPr>
              <a:t>Оценка проекта включает в себя ряд ключевых шагов:</a:t>
            </a:r>
            <a:endParaRPr lang="ru-RU" sz="36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3C635E4-6478-9629-DFE1-D03E58E33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624" y="1638299"/>
            <a:ext cx="6962420" cy="5218289"/>
          </a:xfrm>
          <a:prstGeom prst="rect">
            <a:avLst/>
          </a:prstGeom>
        </p:spPr>
      </p:pic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986461"/>
            <a:ext cx="5562420" cy="55997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b="1" dirty="0">
                <a:latin typeface="Calibri"/>
                <a:ea typeface="Calibri"/>
                <a:cs typeface="Arial"/>
              </a:rPr>
              <a:t>Определение целей и задач проекта</a:t>
            </a:r>
            <a:endParaRPr lang="ru-RU" sz="2400">
              <a:latin typeface="Calibri"/>
              <a:ea typeface="Calibri"/>
              <a:cs typeface="Calibri" panose="020F0502020204030204"/>
            </a:endParaRP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Оценка стоимости проекта</a:t>
            </a: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Прогнозирование выгод</a:t>
            </a:r>
            <a:endParaRPr lang="ru-RU" sz="2400">
              <a:latin typeface="Calibri"/>
              <a:ea typeface="Calibri"/>
              <a:cs typeface="Calibri"/>
            </a:endParaRP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Расчет показателей окупаемости</a:t>
            </a: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Чувствительность к изменениям</a:t>
            </a: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Принятие решения</a:t>
            </a:r>
          </a:p>
          <a:p>
            <a:r>
              <a:rPr lang="ru-RU" sz="2400" b="1" dirty="0">
                <a:latin typeface="Calibri"/>
                <a:ea typeface="Calibri" panose="020F0502020204030204"/>
                <a:cs typeface="Arial"/>
              </a:rPr>
              <a:t>Мониторинг и управление проектом</a:t>
            </a:r>
          </a:p>
        </p:txBody>
      </p:sp>
      <p:pic>
        <p:nvPicPr>
          <p:cNvPr id="4" name="Рисунок 3" descr="Изображение выглядит как рисунок, иллюстрация, зарисовка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238EECA3-74C5-D279-8940-CDF5ABF1D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594" y="3837883"/>
            <a:ext cx="1374878" cy="24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46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3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Почему сложно определить экономическую эффективность проекта?</a:t>
            </a:r>
            <a:endParaRPr lang="ru-RU" dirty="0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11627944" cy="66395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000" b="1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Нужно обязательно отметить, что ИТ технологии требуют серьезных денежных затрат. Не всегда проект удается успешно реализовать. К причинам относят такие:</a:t>
            </a:r>
            <a:endParaRPr lang="ru-RU" sz="2000" b="1" dirty="0">
              <a:latin typeface="Calibri"/>
              <a:ea typeface="Calibri" panose="020F0502020204030204"/>
              <a:cs typeface="Calibri" panose="020F0502020204030204"/>
            </a:endParaRPr>
          </a:p>
          <a:p>
            <a:endParaRPr lang="ru-RU" sz="2400" b="1" dirty="0">
              <a:latin typeface="Calibri"/>
              <a:ea typeface="Calibri" panose="020F0502020204030204"/>
              <a:cs typeface="Arial"/>
            </a:endParaRP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ECED5214-1998-82DB-67F9-26683BB157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027" y="1597900"/>
            <a:ext cx="4550980" cy="36594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solidFill>
                  <a:srgbClr val="2E3A4C"/>
                </a:solidFill>
                <a:latin typeface="Arial"/>
                <a:cs typeface="Arial"/>
              </a:rPr>
              <a:t>Негативные отзывы</a:t>
            </a:r>
          </a:p>
          <a:p>
            <a:r>
              <a:rPr lang="ru-RU" sz="2000" dirty="0">
                <a:solidFill>
                  <a:srgbClr val="2E3A4C"/>
                </a:solidFill>
                <a:latin typeface="Arial"/>
                <a:cs typeface="Arial"/>
              </a:rPr>
              <a:t>IT грамотность</a:t>
            </a:r>
          </a:p>
          <a:p>
            <a:r>
              <a:rPr lang="ru-RU" sz="2000" dirty="0">
                <a:solidFill>
                  <a:srgbClr val="2E3A4C"/>
                </a:solidFill>
                <a:latin typeface="Arial"/>
                <a:cs typeface="Arial"/>
              </a:rPr>
              <a:t>Стремительное развитие программ</a:t>
            </a:r>
          </a:p>
          <a:p>
            <a:r>
              <a:rPr lang="ru-RU" sz="2000" dirty="0">
                <a:solidFill>
                  <a:srgbClr val="2E3A4C"/>
                </a:solidFill>
                <a:latin typeface="Arial"/>
                <a:cs typeface="Arial"/>
              </a:rPr>
              <a:t>Использование ПО людьми разной квалификации</a:t>
            </a: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5" name="Рисунок 4" descr="Изображение выглядит как кот, графическая вставка, млекопитающее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C864C327-3EF9-7A73-5E9B-E297756B6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124" y="1600891"/>
            <a:ext cx="5616026" cy="525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Экономические методы оценки</a:t>
            </a:r>
            <a:endParaRPr lang="ru-RU" sz="24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5812220" cy="498757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4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Около 10 лет назад цифровые системы стали частью бизнеса. С тех пор они превратились в объект оценивания. Рассмотрим те, которые относятся к категории популярных:</a:t>
            </a:r>
            <a:endParaRPr lang="ru-RU" sz="2400" dirty="0">
              <a:solidFill>
                <a:srgbClr val="000000"/>
              </a:solidFill>
              <a:latin typeface="Arial"/>
              <a:ea typeface="Calibri" panose="020F0502020204030204"/>
              <a:cs typeface="Calibri" panose="020F0502020204030204"/>
            </a:endParaRP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  <p:pic>
        <p:nvPicPr>
          <p:cNvPr id="2" name="Рисунок 1" descr="Imagining Thoughts Sticker - Imagining Thoughts Consideration Stickers">
            <a:extLst>
              <a:ext uri="{FF2B5EF4-FFF2-40B4-BE49-F238E27FC236}">
                <a16:creationId xmlns:a16="http://schemas.microsoft.com/office/drawing/2014/main" id="{24EBCEA8-3AA8-41B6-48B0-C1219F5CD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641" y="822434"/>
            <a:ext cx="5195613" cy="5213131"/>
          </a:xfrm>
          <a:prstGeom prst="rect">
            <a:avLst/>
          </a:prstGeom>
        </p:spPr>
      </p:pic>
      <p:pic>
        <p:nvPicPr>
          <p:cNvPr id="4" name="Рисунок 3" descr="Изображение выглядит как мебель, компьютер, Устройство вывода, Плоский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C2A462E7-A352-EE5D-3A80-B4983694A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801" y="1909817"/>
            <a:ext cx="3093982" cy="303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36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CE1AB5-BEE6-4FEE-88F7-981BAFBB0C89}"/>
              </a:ext>
            </a:extLst>
          </p:cNvPr>
          <p:cNvSpPr/>
          <p:nvPr/>
        </p:nvSpPr>
        <p:spPr>
          <a:xfrm>
            <a:off x="0" y="-1277"/>
            <a:ext cx="12192000" cy="8340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00" dirty="0"/>
          </a:p>
        </p:txBody>
      </p:sp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41F13FE0-CD3F-C522-9DDE-F7B53D1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-2737"/>
            <a:ext cx="11627943" cy="835081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Return </a:t>
            </a:r>
            <a:r>
              <a:rPr lang="ru-RU" sz="3200" b="1" err="1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of</a:t>
            </a:r>
            <a:r>
              <a:rPr lang="ru-RU" sz="3200" b="1" dirty="0">
                <a:solidFill>
                  <a:schemeClr val="bg1"/>
                </a:solidFill>
                <a:latin typeface="Arial"/>
                <a:ea typeface="Calibri Light" panose="020F0302020204030204"/>
                <a:cs typeface="Arial"/>
              </a:rPr>
              <a:t> Investment (ROI)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4" name="Рисунок 3" descr="Изображение выглядит как дизайн, Графика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E702D86-45AE-1157-65F9-EF78D6299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021" y="3324278"/>
            <a:ext cx="5072991" cy="3537718"/>
          </a:xfrm>
          <a:prstGeom prst="rect">
            <a:avLst/>
          </a:prstGeom>
        </p:spPr>
      </p:pic>
      <p:sp>
        <p:nvSpPr>
          <p:cNvPr id="59" name="Объект 58">
            <a:extLst>
              <a:ext uri="{FF2B5EF4-FFF2-40B4-BE49-F238E27FC236}">
                <a16:creationId xmlns:a16="http://schemas.microsoft.com/office/drawing/2014/main" id="{5827FD96-0C8B-CB94-2DB3-4C1E16591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407" y="932246"/>
            <a:ext cx="6679324" cy="489123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16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Такой способ используется при расчете эффективности инвестиционных вложений. Его также можно оценивать для ИТ-проектов, рассчитывая в качестве совокупной прибыли.</a:t>
            </a:r>
            <a:endParaRPr lang="ru-RU" sz="1600">
              <a:solidFill>
                <a:srgbClr val="000000"/>
              </a:solidFill>
              <a:latin typeface="Arial"/>
              <a:ea typeface="Calibri" panose="020F0502020204030204"/>
              <a:cs typeface="Calibri" panose="020F0502020204030204"/>
            </a:endParaRPr>
          </a:p>
          <a:p>
            <a:r>
              <a:rPr lang="ru-RU" sz="16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Расчет позволяет определить время, при котором прибыль от внедрения программы покроет стоимость инвестиционных затрат. Это обуславливается успехом от реализации IT программ. Зависит в большей степени от восприятия ее конечными пользователями.</a:t>
            </a:r>
          </a:p>
          <a:p>
            <a:r>
              <a:rPr lang="ru-RU" sz="1600" dirty="0">
                <a:solidFill>
                  <a:srgbClr val="2E3A4C"/>
                </a:solidFill>
                <a:latin typeface="Arial"/>
                <a:ea typeface="Calibri" panose="020F0502020204030204"/>
                <a:cs typeface="Arial"/>
              </a:rPr>
              <a:t>На практике экономические методы оценки далеко не всегда дают точный результат. Так что вычислить финансовый эффект затруднительно. </a:t>
            </a:r>
          </a:p>
          <a:p>
            <a:endParaRPr lang="ru-RU" sz="2400" b="1" dirty="0">
              <a:solidFill>
                <a:srgbClr val="000000"/>
              </a:solidFill>
              <a:latin typeface="Calibri"/>
              <a:ea typeface="Calibri" panose="020F0502020204030204"/>
              <a:cs typeface="Arial"/>
            </a:endParaRPr>
          </a:p>
        </p:txBody>
      </p:sp>
      <p:pic>
        <p:nvPicPr>
          <p:cNvPr id="2" name="Рисунок 1" descr="Cat Gray Sticker - Cat Gray Glasses Stickers">
            <a:extLst>
              <a:ext uri="{FF2B5EF4-FFF2-40B4-BE49-F238E27FC236}">
                <a16:creationId xmlns:a16="http://schemas.microsoft.com/office/drawing/2014/main" id="{7C775E6D-FB2C-0269-ED43-8F456470C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815" y="1172780"/>
            <a:ext cx="3645337" cy="3627820"/>
          </a:xfrm>
          <a:prstGeom prst="rect">
            <a:avLst/>
          </a:prstGeom>
        </p:spPr>
      </p:pic>
      <p:pic>
        <p:nvPicPr>
          <p:cNvPr id="61" name="Рисунок 60" descr="Изображение выглядит как Графика, дизайн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27145-9835-3253-0B4F-F10744E20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9021" y="5359400"/>
            <a:ext cx="1499476" cy="14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9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build="p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</Words>
  <Application>Microsoft Office PowerPoint</Application>
  <PresentationFormat>Широкоэкранный</PresentationFormat>
  <Paragraphs>1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Тема Office</vt:lpstr>
      <vt:lpstr>Презентация PowerPoint</vt:lpstr>
      <vt:lpstr>Экономическая оценка</vt:lpstr>
      <vt:lpstr>Оценка экономической эффективности </vt:lpstr>
      <vt:lpstr>Оценка экономической эффективности </vt:lpstr>
      <vt:lpstr>Оценка экономической эффективности </vt:lpstr>
      <vt:lpstr>Оценка проекта включает в себя ряд ключевых шагов:</vt:lpstr>
      <vt:lpstr>Почему сложно определить экономическую эффективность проекта?</vt:lpstr>
      <vt:lpstr>Экономические методы оценки</vt:lpstr>
      <vt:lpstr>Return of Investment (ROI)</vt:lpstr>
      <vt:lpstr>Total Cost of Ownership (TCO)</vt:lpstr>
      <vt:lpstr>Системные методы оценки</vt:lpstr>
      <vt:lpstr>Balanced Score Card (BSC) - Сбалансированая система показателей </vt:lpstr>
      <vt:lpstr>Performance Reference Model (PRM)</vt:lpstr>
      <vt:lpstr>Business Value of IT (BVIT)-Бизнес модель с высокой добавленной стоимостью </vt:lpstr>
      <vt:lpstr>ITIL Service Strategy</vt:lpstr>
      <vt:lpstr>Главные критерии оценки экономической эффективности проекта</vt:lpstr>
      <vt:lpstr>Показатели эффективности проекта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Дёмкин Артём Сергеевич</dc:creator>
  <cp:lastModifiedBy>Дёмкин Артём Сергеевич</cp:lastModifiedBy>
  <cp:revision>863</cp:revision>
  <dcterms:created xsi:type="dcterms:W3CDTF">2023-09-15T12:37:51Z</dcterms:created>
  <dcterms:modified xsi:type="dcterms:W3CDTF">2023-10-08T05:52:49Z</dcterms:modified>
</cp:coreProperties>
</file>